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91" r:id="rId6"/>
    <p:sldId id="277" r:id="rId7"/>
    <p:sldId id="292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7" r:id="rId17"/>
    <p:sldId id="302" r:id="rId18"/>
    <p:sldId id="303" r:id="rId19"/>
    <p:sldId id="304" r:id="rId20"/>
    <p:sldId id="290" r:id="rId21"/>
    <p:sldId id="305" r:id="rId22"/>
    <p:sldId id="306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C225E-A26B-4A8F-839C-7E36E73D920F}" v="3" dt="2023-02-24T20:40:45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3215" autoAdjust="0"/>
  </p:normalViewPr>
  <p:slideViewPr>
    <p:cSldViewPr snapToGrid="0">
      <p:cViewPr varScale="1">
        <p:scale>
          <a:sx n="62" d="100"/>
          <a:sy n="62" d="100"/>
        </p:scale>
        <p:origin x="420" y="48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fif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6/six-web-security-vulnerabilities-you-can-and-should-prevent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/>
          <a:lstStyle/>
          <a:p>
            <a:r>
              <a:rPr lang="en-US" dirty="0"/>
              <a:t>Module 6 Lecture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Healthcare for Vulnerable Populations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522A9D7-A718-D417-2808-912A596B5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Rural communities lack services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Uninsured = low access to care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968FF7-5AAD-8AF5-E101-6AA1AEBF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834923"/>
            <a:ext cx="6596652" cy="50327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9B4EB-58F9-7B30-4E78-A9DEB524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0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7709-DC6A-4BCA-5205-C6CE6DE9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08519" y="1945335"/>
            <a:ext cx="4114800" cy="365125"/>
          </a:xfrm>
          <a:effectLst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Pitch deck title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C8BE9F-05B6-A5F6-A73C-E046D3DC9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32607065-1594-640D-0642-C3B80FB2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Violence</a:t>
            </a:r>
          </a:p>
          <a:p>
            <a:r>
              <a:rPr lang="en-US" sz="2000" dirty="0"/>
              <a:t>Unsafe air and water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Ethnic minorities and poverty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FD555-4AA4-FEE0-171F-759C4BDD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00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F694DAC-75E3-779C-BB1B-76FCE527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Relationships and acceptance in the community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Migrants, homeless, and those with mental illness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A81400-FD9D-7B4A-5C2A-33535E659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6" r="1340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AF427-F3CE-EE42-77B4-D32AEDFB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98DF5-29A0-56ED-D491-3AA226AA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6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3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F690C0-7511-35B9-D94D-DEEC94FBE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78" r="3569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AB90C-DC3B-5767-72BD-14987DB3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13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88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E8DB00-A56A-30BC-D340-A27DE42B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Up next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2E115B-3794-5013-740B-0D2A80B42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summary we have discussed vulnerability and its impact on raising health risk through the lens of the SDOH. </a:t>
            </a:r>
          </a:p>
          <a:p>
            <a:endParaRPr lang="en-US" dirty="0"/>
          </a:p>
          <a:p>
            <a:r>
              <a:rPr lang="en-US" dirty="0"/>
              <a:t>The next point of discussion is how to find this data, understand it, and utilize it effectively.  Please join me in the next video.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50631-4565-31D7-0877-827E562C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9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5C61-BD46-3CCE-0A19-FA99B7432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896DF-FBC5-2EFB-EBE3-7319D213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3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4CB4EE-83AD-4C56-872E-1E3F03E70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55E12D-D5B1-4FC4-8749-107188960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2164" y="-1"/>
            <a:ext cx="759618" cy="6858000"/>
          </a:xfrm>
          <a:custGeom>
            <a:avLst/>
            <a:gdLst>
              <a:gd name="connsiteX0" fmla="*/ 2273 w 759618"/>
              <a:gd name="connsiteY0" fmla="*/ 0 h 6858000"/>
              <a:gd name="connsiteX1" fmla="*/ 759617 w 759618"/>
              <a:gd name="connsiteY1" fmla="*/ 0 h 6858000"/>
              <a:gd name="connsiteX2" fmla="*/ 759617 w 759618"/>
              <a:gd name="connsiteY2" fmla="*/ 1613807 h 6858000"/>
              <a:gd name="connsiteX3" fmla="*/ 759618 w 759618"/>
              <a:gd name="connsiteY3" fmla="*/ 1613808 h 6858000"/>
              <a:gd name="connsiteX4" fmla="*/ 759618 w 759618"/>
              <a:gd name="connsiteY4" fmla="*/ 6858000 h 6858000"/>
              <a:gd name="connsiteX5" fmla="*/ 0 w 759618"/>
              <a:gd name="connsiteY5" fmla="*/ 6391227 h 6858000"/>
              <a:gd name="connsiteX6" fmla="*/ 0 w 759618"/>
              <a:gd name="connsiteY6" fmla="*/ 1147035 h 6858000"/>
              <a:gd name="connsiteX7" fmla="*/ 2273 w 759618"/>
              <a:gd name="connsiteY7" fmla="*/ 11484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618" h="6858000">
                <a:moveTo>
                  <a:pt x="2273" y="0"/>
                </a:moveTo>
                <a:lnTo>
                  <a:pt x="759617" y="0"/>
                </a:lnTo>
                <a:lnTo>
                  <a:pt x="759617" y="1613807"/>
                </a:lnTo>
                <a:lnTo>
                  <a:pt x="759618" y="1613808"/>
                </a:lnTo>
                <a:lnTo>
                  <a:pt x="759618" y="6858000"/>
                </a:lnTo>
                <a:lnTo>
                  <a:pt x="0" y="6391227"/>
                </a:lnTo>
                <a:lnTo>
                  <a:pt x="0" y="1147035"/>
                </a:lnTo>
                <a:lnTo>
                  <a:pt x="2273" y="114843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9B20A794-0515-443F-9764-44A6569EC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879652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Diagram, calendar&#10;&#10;Description automatically generated with medium confidence">
            <a:extLst>
              <a:ext uri="{FF2B5EF4-FFF2-40B4-BE49-F238E27FC236}">
                <a16:creationId xmlns:a16="http://schemas.microsoft.com/office/drawing/2014/main" id="{14BEEFBF-0E37-DBEC-477B-9B506EBDB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-2" b="-2"/>
          <a:stretch/>
        </p:blipFill>
        <p:spPr>
          <a:xfrm>
            <a:off x="1" y="1"/>
            <a:ext cx="4634682" cy="6141008"/>
          </a:xfrm>
          <a:prstGeom prst="rect">
            <a:avLst/>
          </a:prstGeom>
        </p:spPr>
      </p:pic>
      <p:sp>
        <p:nvSpPr>
          <p:cNvPr id="20" name="Rectangle 8">
            <a:extLst>
              <a:ext uri="{FF2B5EF4-FFF2-40B4-BE49-F238E27FC236}">
                <a16:creationId xmlns:a16="http://schemas.microsoft.com/office/drawing/2014/main" id="{A9CE15CA-2228-4197-93B9-E41A1DC42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"/>
            <a:ext cx="728717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E2A27A-7FAE-8208-2609-6E042D84C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841" y="643465"/>
            <a:ext cx="5840770" cy="177962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Textbook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948E30-5411-8173-AAE9-0EEF008FA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840" y="2518012"/>
            <a:ext cx="5840770" cy="3622997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Chapter 11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Introduction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Data trends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EFFFF"/>
                </a:solidFill>
              </a:rPr>
              <a:t>Old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EFFFF"/>
              </a:solidFill>
            </a:endParaRPr>
          </a:p>
          <a:p>
            <a:endParaRPr lang="en-US" sz="2400" dirty="0">
              <a:solidFill>
                <a:srgbClr val="FEFFFF"/>
              </a:solidFill>
            </a:endParaRPr>
          </a:p>
          <a:p>
            <a:endParaRPr lang="en-US" sz="2400" dirty="0">
              <a:solidFill>
                <a:srgbClr val="FEFFFF"/>
              </a:solidFill>
            </a:endParaRPr>
          </a:p>
          <a:p>
            <a:endParaRPr lang="en-US" sz="2400" dirty="0">
              <a:solidFill>
                <a:srgbClr val="FE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22F51-9F92-A658-A624-49035162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3566160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Pitch deck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1F680-8A3E-B189-E486-DB43A17E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865" y="6382512"/>
            <a:ext cx="2827997" cy="32004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EFFFF"/>
                </a:solidFill>
              </a:rPr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E9801-AC2B-500C-4E34-C8FE7894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9589" y="6382512"/>
            <a:ext cx="682311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rgbClr val="FE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9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5017-35F9-5A18-06D3-DDBEA0F2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Pitch deck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2385B2-5B67-CC2B-E48B-D3D195AA0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73"/>
          <a:stretch/>
        </p:blipFill>
        <p:spPr>
          <a:xfrm>
            <a:off x="811821" y="457200"/>
            <a:ext cx="10568358" cy="5943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B8583-593B-28BC-5232-76821733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91600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</a:rPr>
              <a:t>CDC, 2023.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25E9-CADA-166C-16DA-6FABE570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2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0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05885-4F8E-73D9-46ED-80C13CA2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Credible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843C6-19C5-42A7-1C54-FDC1A3653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5710965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Centers for Disease Control and Preventions (CDC)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Healthy People 2030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World Health Organization (WHO)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Professional Journals—AMA, Applied Nursing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Use statistician, informatists, and epidemiologists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Community Health Needs Assessment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Mandated by Affordable Care Act for non-profit hospital organizations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Every 3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Great source of community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Reliable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F3F3B-391C-A1F0-BB81-50612FA76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8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DFEE4-C0AD-DA7B-CA06-ADFF597C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Community health Needs Assessment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1613A9-FAFD-B480-8F4C-9984FA4F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872" y="492573"/>
            <a:ext cx="4763444" cy="58807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30A21-2164-9CC6-F202-8EC4FC32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34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B1C49-DA64-1A60-B859-330F4242E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sz="2200"/>
              <a:t>Healthcare for Vulnerable Populations and Data Analysis</a:t>
            </a:r>
            <a:br>
              <a:rPr lang="en-US" sz="2200"/>
            </a:br>
            <a:endParaRPr lang="en-US" sz="2200"/>
          </a:p>
        </p:txBody>
      </p:sp>
      <p:pic>
        <p:nvPicPr>
          <p:cNvPr id="8" name="Picture 7" descr="Person holding a puzzle piece">
            <a:extLst>
              <a:ext uri="{FF2B5EF4-FFF2-40B4-BE49-F238E27FC236}">
                <a16:creationId xmlns:a16="http://schemas.microsoft.com/office/drawing/2014/main" id="{A3975C79-4510-93B7-07EB-AA1FE3C65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0" r="8295" b="-1"/>
          <a:stretch/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10" name="Picture 9" descr="Pie chart and pencil percentage sign">
            <a:extLst>
              <a:ext uri="{FF2B5EF4-FFF2-40B4-BE49-F238E27FC236}">
                <a16:creationId xmlns:a16="http://schemas.microsoft.com/office/drawing/2014/main" id="{8AF461B7-7EB1-DA89-5DE5-D76D55E26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56" r="1" b="8333"/>
          <a:stretch/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9FE9A-48B8-FE84-C579-CCCF14E2A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Our objectives for this lecture include: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/>
              <a:t>Understand vulnerability and its effect on health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/>
              <a:t>Develop skills of how to find credible, current healthcare data and analyze it critically</a:t>
            </a:r>
          </a:p>
          <a:p>
            <a:endParaRPr lang="en-US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A6048-B307-8792-3830-1DD30F7A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60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have discussed how to find healthcare data and utilize it effectively.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#1 have the most current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#2 get it from credible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#3 be curious about it…. What does it mean to me as a health administrator and what should I do with this new knowledge?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35E65-4915-4C63-8216-0ED593FF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keyboard&#10;&#10;Description automatically generated with low confidence">
            <a:extLst>
              <a:ext uri="{FF2B5EF4-FFF2-40B4-BE49-F238E27FC236}">
                <a16:creationId xmlns:a16="http://schemas.microsoft.com/office/drawing/2014/main" id="{468019CD-ACC9-A48B-6054-F3AAAAB64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717" r="1" b="3624"/>
          <a:stretch/>
        </p:blipFill>
        <p:spPr>
          <a:xfrm>
            <a:off x="673774" y="-100029"/>
            <a:ext cx="11588329" cy="685799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79979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8631" y="861394"/>
            <a:ext cx="5419898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Health disparities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Underserved populations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Special populations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Health inequities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7CED3-3A27-9285-59A8-9B4357D9724C}"/>
              </a:ext>
            </a:extLst>
          </p:cNvPr>
          <p:cNvSpPr txBox="1"/>
          <p:nvPr/>
        </p:nvSpPr>
        <p:spPr>
          <a:xfrm>
            <a:off x="9423293" y="6657943"/>
            <a:ext cx="27687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technofaq.org/posts/2019/06/six-web-security-vulnerabilities-you-can-and-should-preven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9754-2788-BFF3-49B3-DC4E400B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76C36-EA08-B6D2-85F5-3DD089822F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convergence of risk factors at both individual and ecological levels and refers to the likelihood of experiencing poor health or illness.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A64A-EFA7-BD8A-DEED-65CA89D0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9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A06D6-F5C6-6B29-B104-315ED666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FD5CC-CD6C-63F9-AA9D-BCBF8A99921E}"/>
              </a:ext>
            </a:extLst>
          </p:cNvPr>
          <p:cNvSpPr txBox="1"/>
          <p:nvPr/>
        </p:nvSpPr>
        <p:spPr>
          <a:xfrm>
            <a:off x="1172998" y="1183670"/>
            <a:ext cx="284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Vulnerability 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036715D9-7883-81E6-5178-B27EFEC17E39}"/>
              </a:ext>
            </a:extLst>
          </p:cNvPr>
          <p:cNvSpPr/>
          <p:nvPr/>
        </p:nvSpPr>
        <p:spPr>
          <a:xfrm>
            <a:off x="4889641" y="3048054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D7ABA444-6CB2-277B-033F-D0C9A4894A79}"/>
              </a:ext>
            </a:extLst>
          </p:cNvPr>
          <p:cNvSpPr/>
          <p:nvPr/>
        </p:nvSpPr>
        <p:spPr>
          <a:xfrm>
            <a:off x="1119882" y="1705510"/>
            <a:ext cx="606175" cy="35994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92E99-7B17-E0CB-A1C5-71DE1309579B}"/>
              </a:ext>
            </a:extLst>
          </p:cNvPr>
          <p:cNvSpPr txBox="1"/>
          <p:nvPr/>
        </p:nvSpPr>
        <p:spPr>
          <a:xfrm>
            <a:off x="1172998" y="5548045"/>
            <a:ext cx="219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Vulnerability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0A1CA8E2-E4A2-99BE-8553-4547B97F4D46}"/>
              </a:ext>
            </a:extLst>
          </p:cNvPr>
          <p:cNvSpPr/>
          <p:nvPr/>
        </p:nvSpPr>
        <p:spPr>
          <a:xfrm>
            <a:off x="8967626" y="1705510"/>
            <a:ext cx="606175" cy="359948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EF4A7-8E45-2E58-2143-C4DDB34EBD70}"/>
              </a:ext>
            </a:extLst>
          </p:cNvPr>
          <p:cNvSpPr txBox="1"/>
          <p:nvPr/>
        </p:nvSpPr>
        <p:spPr>
          <a:xfrm>
            <a:off x="7774111" y="1302561"/>
            <a:ext cx="299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risk of poor health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36906-DF25-982D-FF80-DF65E1CC1408}"/>
              </a:ext>
            </a:extLst>
          </p:cNvPr>
          <p:cNvSpPr txBox="1"/>
          <p:nvPr/>
        </p:nvSpPr>
        <p:spPr>
          <a:xfrm>
            <a:off x="8289663" y="5628164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risk of poor health</a:t>
            </a:r>
          </a:p>
        </p:txBody>
      </p:sp>
    </p:spTree>
    <p:extLst>
      <p:ext uri="{BB962C8B-B14F-4D97-AF65-F5344CB8AC3E}">
        <p14:creationId xmlns:p14="http://schemas.microsoft.com/office/powerpoint/2010/main" val="422227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12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EB223-1D8C-EE92-CF7D-A422EC56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Population with Higher vulnerability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D98DE22-6EEA-F7CF-B4F6-0960588DB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0506"/>
            <a:ext cx="10515600" cy="4447063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sz="2200" dirty="0"/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Ethnic minorities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Children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Women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Rural communities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Migrants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Homeless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Mentally illness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Substance abuse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Chronically ill and disabled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200" dirty="0"/>
              <a:t>HIV/AIDS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sz="2200" dirty="0"/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5865-C7D1-F23D-6522-54883277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957AD-EB1B-246F-00F6-F97FBDC2E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Social Determinants of health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64E97B-8F5E-3FB6-6627-D3FD6470F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4832" y="492573"/>
            <a:ext cx="5351524" cy="58807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890B-A847-E5DD-E244-728731FD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A8073-4F40-8266-BE48-3E85979D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9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7FE06D7-D7CD-D898-4EE8-845B72CD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Poverty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Lack of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	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	Money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523D45-4D38-1B4D-CD5E-6D92AD3AE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3" r="1114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9A365-D68D-9656-2EE4-ED20AAC9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A8C73-BE29-EC69-8CF8-DD0BC58F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8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08A996-1DEB-9B8D-12D2-065D48D0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" y="1173918"/>
            <a:ext cx="5628018" cy="42772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57EC174-2869-7E2A-4243-B8F43CD9C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2800" dirty="0"/>
              <a:t>Increased education = better health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400" dirty="0"/>
              <a:t>Lower college graduation rates in the ethnic minorities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A354F-0A30-BC0C-97E6-4843D8CD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7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07A08B-DCB0-4B9D-A025-EFEE54EC3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19A930-1B99-4E6A-8FC0-F4EC96DB90C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B8D7BA3-8A6F-4F51-B1EE-3B01AA004F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TM33968143</Template>
  <TotalTime>0</TotalTime>
  <Words>407</Words>
  <Application>Microsoft Office PowerPoint</Application>
  <PresentationFormat>Widescreen</PresentationFormat>
  <Paragraphs>110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Calibri</vt:lpstr>
      <vt:lpstr>Symbol</vt:lpstr>
      <vt:lpstr>Office Theme</vt:lpstr>
      <vt:lpstr>Module 6 Lecture </vt:lpstr>
      <vt:lpstr>Healthcare for Vulnerable Populations and Data Analysis </vt:lpstr>
      <vt:lpstr>PowerPoint Presentation</vt:lpstr>
      <vt:lpstr>Vulnerability</vt:lpstr>
      <vt:lpstr>PowerPoint Presentation</vt:lpstr>
      <vt:lpstr>Population with Higher vulnerability</vt:lpstr>
      <vt:lpstr>Social Determinants of health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Up next</vt:lpstr>
      <vt:lpstr>Data Analysis</vt:lpstr>
      <vt:lpstr>Textbook</vt:lpstr>
      <vt:lpstr>PowerPoint Presentation</vt:lpstr>
      <vt:lpstr>Credible Sources</vt:lpstr>
      <vt:lpstr>Community health Needs Assessment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2021-05-30T21:15:46Z</dcterms:created>
  <dcterms:modified xsi:type="dcterms:W3CDTF">2023-02-24T21:33:09Z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